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9" r:id="rId2"/>
    <p:sldId id="514" r:id="rId3"/>
    <p:sldId id="472" r:id="rId4"/>
    <p:sldId id="422" r:id="rId5"/>
    <p:sldId id="502" r:id="rId6"/>
    <p:sldId id="503" r:id="rId7"/>
    <p:sldId id="490" r:id="rId8"/>
    <p:sldId id="423" r:id="rId9"/>
    <p:sldId id="473" r:id="rId10"/>
    <p:sldId id="474" r:id="rId11"/>
    <p:sldId id="477" r:id="rId12"/>
    <p:sldId id="426" r:id="rId13"/>
    <p:sldId id="427" r:id="rId14"/>
    <p:sldId id="478" r:id="rId15"/>
    <p:sldId id="479" r:id="rId16"/>
    <p:sldId id="480" r:id="rId17"/>
    <p:sldId id="481" r:id="rId18"/>
    <p:sldId id="487" r:id="rId19"/>
    <p:sldId id="511" r:id="rId20"/>
    <p:sldId id="512" r:id="rId21"/>
    <p:sldId id="488" r:id="rId22"/>
    <p:sldId id="504" r:id="rId23"/>
    <p:sldId id="498" r:id="rId24"/>
    <p:sldId id="442" r:id="rId25"/>
    <p:sldId id="49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igh Brown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  <a:srgbClr val="FF0000"/>
    <a:srgbClr val="077100"/>
    <a:srgbClr val="FF6600"/>
    <a:srgbClr val="0099FF"/>
    <a:srgbClr val="07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6" autoAdjust="0"/>
    <p:restoredTop sz="92936" autoAdjust="0"/>
  </p:normalViewPr>
  <p:slideViewPr>
    <p:cSldViewPr snapToGrid="0">
      <p:cViewPr varScale="1">
        <p:scale>
          <a:sx n="75" d="100"/>
          <a:sy n="75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2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495E1A6-235E-4EA9-AC06-34ACF941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9F0D097-4322-4F95-A542-4455D644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CA7EBE9-92D6-41CF-848B-909A779BDE8C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9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EFF9-7BC9-4963-90FC-4742CF2D07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3C295-824D-41BE-BDF0-D0F79FDA51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Observation-&gt; What do you think causes the change? -&gt; Directly measures? -&gt; Indirectly measures?</a:t>
            </a:r>
          </a:p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How can we use this indicator solution to open the door to student questioning the relationship between PS &amp; CR?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08BAE-55C5-4BA3-A42A-31D9F2D99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5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Observation-&gt; What do you think causes the change? -&gt; Directly measures? -&gt; Indirectly measures?</a:t>
            </a:r>
          </a:p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How can we use this indicator solution to open the door to student questioning the relationship between PS &amp; CR?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08BAE-55C5-4BA3-A42A-31D9F2D994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6E8CA-B1BF-4EA5-AEC7-2654C946C3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282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733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747F2-FB3C-44D2-976C-D53C878E1A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3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5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9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7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0" smtClean="0"/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200" b="0" smtClean="0">
                <a:solidFill>
                  <a:schemeClr val="bg2"/>
                </a:solidFill>
              </a:rPr>
              <a:t>Biotechnology Explorer</a:t>
            </a:r>
            <a:r>
              <a:rPr lang="en-US" altLang="en-US" sz="1200" b="0" smtClean="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altLang="en-US" sz="1200" b="0" smtClean="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b="0" smtClean="0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b="0" smtClean="0"/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363525D7-AB4B-4DC4-90F0-42D69ED52378}" type="slidenum">
              <a:rPr lang="en-US" altLang="en-US" sz="1200" b="0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8" r:id="rId1"/>
    <p:sldLayoutId id="2147487737" r:id="rId2"/>
    <p:sldLayoutId id="2147487738" r:id="rId3"/>
    <p:sldLayoutId id="2147487739" r:id="rId4"/>
    <p:sldLayoutId id="2147487740" r:id="rId5"/>
    <p:sldLayoutId id="2147487741" r:id="rId6"/>
    <p:sldLayoutId id="2147487742" r:id="rId7"/>
    <p:sldLayoutId id="2147487743" r:id="rId8"/>
    <p:sldLayoutId id="2147487744" r:id="rId9"/>
    <p:sldLayoutId id="2147487745" r:id="rId10"/>
    <p:sldLayoutId id="21474877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erc.carleton.edu/microbelife/topics/deadzone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-rad.com/en-us/category/photosynthesis-cellular-respiration?ID=PDL70U9V5F6X&amp;WT.mc_id=19040102596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hyperlink" Target="https://www.bio-rad.com/en-us/product/photosynthesis-cellular-respiration-kit-for-general-biology?ID=OSZWLNE8Z&amp;WT.mc_id=1904010259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bio-rad.com/en-us/education?ID=1450&amp;WT.mc_id=1904010259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38225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9900"/>
                </a:solidFill>
              </a:rPr>
              <a:t>Investigate Photosynthesis and Cellular Respiration with Algae </a:t>
            </a:r>
            <a:r>
              <a:rPr lang="en-US" altLang="en-US" sz="2800" dirty="0" smtClean="0">
                <a:solidFill>
                  <a:srgbClr val="FF9900"/>
                </a:solidFill>
              </a:rPr>
              <a:t>Beads for </a:t>
            </a:r>
            <a:r>
              <a:rPr lang="en-US" altLang="en-US" sz="2800" dirty="0" err="1" smtClean="0">
                <a:solidFill>
                  <a:srgbClr val="FF9900"/>
                </a:solidFill>
              </a:rPr>
              <a:t>GenBio</a:t>
            </a:r>
            <a:endParaRPr lang="en-US" altLang="en-US" sz="2800" dirty="0" smtClean="0">
              <a:solidFill>
                <a:srgbClr val="FF993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04103"/>
            <a:ext cx="77724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Bio-Rad Explorer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Photosynthesis and Cellular Respiration Kit for General Biology</a:t>
            </a:r>
          </a:p>
        </p:txBody>
      </p:sp>
      <p:pic>
        <p:nvPicPr>
          <p:cNvPr id="5" name="Picture 4" descr="C:\Users\mleung\Documents\NPD\SPHERE\Marketing plan\Marketing Collate\eblasts\October eblast\eblast sphere phot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26" y="3114472"/>
            <a:ext cx="2477085" cy="27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9933"/>
                </a:solidFill>
              </a:rPr>
              <a:t>Observations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213" y="1497013"/>
            <a:ext cx="6905625" cy="42941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 dirty="0" smtClean="0"/>
              <a:t>What did you observe?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2800" dirty="0" smtClean="0"/>
          </a:p>
        </p:txBody>
      </p:sp>
      <p:sp>
        <p:nvSpPr>
          <p:cNvPr id="5" name="Minus 4"/>
          <p:cNvSpPr/>
          <p:nvPr/>
        </p:nvSpPr>
        <p:spPr bwMode="auto">
          <a:xfrm rot="17551843">
            <a:off x="5667296" y="3434364"/>
            <a:ext cx="3455988" cy="604837"/>
          </a:xfrm>
          <a:prstGeom prst="mathMinus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1" name="Flowchart: Manual Operation 3"/>
          <p:cNvSpPr>
            <a:spLocks noChangeArrowheads="1"/>
          </p:cNvSpPr>
          <p:nvPr/>
        </p:nvSpPr>
        <p:spPr bwMode="auto">
          <a:xfrm>
            <a:off x="5896061" y="4429125"/>
            <a:ext cx="1781175" cy="1223963"/>
          </a:xfrm>
          <a:prstGeom prst="flowChartManualOperation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>
            <a:stCxn id="9221" idx="1"/>
            <a:endCxn id="9221" idx="3"/>
          </p:cNvCxnSpPr>
          <p:nvPr/>
        </p:nvCxnSpPr>
        <p:spPr bwMode="auto">
          <a:xfrm>
            <a:off x="6073861" y="5040313"/>
            <a:ext cx="14255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6483070" y="4900045"/>
            <a:ext cx="60786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rapezoid 2"/>
          <p:cNvSpPr/>
          <p:nvPr/>
        </p:nvSpPr>
        <p:spPr bwMode="auto">
          <a:xfrm rot="10800000">
            <a:off x="6074712" y="5013679"/>
            <a:ext cx="1424724" cy="627785"/>
          </a:xfrm>
          <a:prstGeom prst="trapezoid">
            <a:avLst>
              <a:gd name="adj" fmla="val 30042"/>
            </a:avLst>
          </a:prstGeom>
          <a:solidFill>
            <a:srgbClr val="D150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rapezoid 9"/>
          <p:cNvSpPr/>
          <p:nvPr/>
        </p:nvSpPr>
        <p:spPr bwMode="auto">
          <a:xfrm rot="10800000">
            <a:off x="6077083" y="5024900"/>
            <a:ext cx="1424724" cy="627785"/>
          </a:xfrm>
          <a:prstGeom prst="trapezoid">
            <a:avLst>
              <a:gd name="adj" fmla="val 30042"/>
            </a:avLst>
          </a:prstGeom>
          <a:solidFill>
            <a:srgbClr val="ECF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975" y="2618913"/>
            <a:ext cx="362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Color changed from red (or red-orange) to yellow!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39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Think like your students…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23889" r="2639" b="25694"/>
          <a:stretch/>
        </p:blipFill>
        <p:spPr>
          <a:xfrm>
            <a:off x="3911888" y="1407088"/>
            <a:ext cx="5087377" cy="4602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50" y="1407088"/>
            <a:ext cx="3790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How many of your students will remember that plants do BOTH photosynthesis and cellular respiration?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Do they understand how PS and CR are connected?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748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546408" y="401445"/>
            <a:ext cx="7277100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9933"/>
                </a:solidFill>
              </a:rPr>
              <a:t>Our </a:t>
            </a:r>
            <a:r>
              <a:rPr lang="en-US" altLang="en-US" sz="2400" b="1" dirty="0" smtClean="0">
                <a:solidFill>
                  <a:srgbClr val="FF9933"/>
                </a:solidFill>
              </a:rPr>
              <a:t>Photosynthesis &amp; Cellular Respiration Kit </a:t>
            </a:r>
            <a:r>
              <a:rPr lang="en-US" altLang="en-US" sz="2400" dirty="0" smtClean="0">
                <a:solidFill>
                  <a:srgbClr val="FF9933"/>
                </a:solidFill>
              </a:rPr>
              <a:t>helps to bridge the connection!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4478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685800" y="16764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954463" y="1571625"/>
            <a:ext cx="463391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Kit Design: </a:t>
            </a:r>
            <a:r>
              <a:rPr lang="en-US" altLang="en-US" sz="2000" dirty="0" smtClean="0">
                <a:solidFill>
                  <a:srgbClr val="000000"/>
                </a:solidFill>
              </a:rPr>
              <a:t>Applicable to Biology (Gen Bio -AP) and Environmental Sciences with a teaching emphasis on inquiry-based experiments.</a:t>
            </a:r>
          </a:p>
          <a:p>
            <a:pPr eaLnBrk="1" hangingPunct="1">
              <a:buClrTx/>
              <a:buSzTx/>
              <a:buFontTx/>
              <a:buNone/>
              <a:defRPr/>
            </a:pPr>
            <a:endParaRPr lang="en-US" altLang="en-US" sz="10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 typeface="Wingdings" pitchFamily="2" charset="2"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Algae Beads: </a:t>
            </a:r>
            <a:r>
              <a:rPr lang="en-US" altLang="en-US" sz="2000" dirty="0" smtClean="0">
                <a:solidFill>
                  <a:srgbClr val="000000"/>
                </a:solidFill>
              </a:rPr>
              <a:t>Live algae (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Scenedesmus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obliquus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</a:rPr>
              <a:t>are immobilized in alginate as “beads”.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The algae can photosynthesize and respire while </a:t>
            </a:r>
            <a:r>
              <a:rPr lang="en-US" altLang="en-US" sz="20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beaded.</a:t>
            </a:r>
          </a:p>
          <a:p>
            <a:pPr eaLnBrk="1" hangingPunct="1">
              <a:buClrTx/>
              <a:buSzTx/>
              <a:buFont typeface="Wingdings" pitchFamily="2" charset="2"/>
              <a:buNone/>
              <a:defRPr/>
            </a:pPr>
            <a:endParaRPr lang="en-US" altLang="en-US" sz="1000" dirty="0" smtClean="0">
              <a:solidFill>
                <a:srgbClr val="404040"/>
              </a:solidFill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CO</a:t>
            </a:r>
            <a:r>
              <a:rPr lang="en-US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Indicator: </a:t>
            </a:r>
            <a:r>
              <a:rPr lang="en-US" altLang="en-US" sz="2000" dirty="0" smtClean="0">
                <a:solidFill>
                  <a:srgbClr val="000000"/>
                </a:solidFill>
              </a:rPr>
              <a:t>Colorimetric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pH indicator allows for qualitative and quantitative data collection.</a:t>
            </a:r>
          </a:p>
        </p:txBody>
      </p:sp>
      <p:sp>
        <p:nvSpPr>
          <p:cNvPr id="11271" name="AutoShape 13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2" name="AutoShape 15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6" y="2532856"/>
            <a:ext cx="37465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00113" y="2971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91" name="TextBox 15"/>
          <p:cNvSpPr txBox="1">
            <a:spLocks noChangeArrowheads="1"/>
          </p:cNvSpPr>
          <p:nvPr/>
        </p:nvSpPr>
        <p:spPr bwMode="auto">
          <a:xfrm>
            <a:off x="823913" y="4419600"/>
            <a:ext cx="131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(~ 2 mm)</a:t>
            </a:r>
          </a:p>
        </p:txBody>
      </p:sp>
      <p:sp>
        <p:nvSpPr>
          <p:cNvPr id="12292" name="TextBox 37"/>
          <p:cNvSpPr txBox="1">
            <a:spLocks noChangeArrowheads="1"/>
          </p:cNvSpPr>
          <p:nvPr/>
        </p:nvSpPr>
        <p:spPr bwMode="auto">
          <a:xfrm>
            <a:off x="4022725" y="4222750"/>
            <a:ext cx="5021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 have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more then a month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shelf life and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require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minimal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prep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3" name="TextBox 47"/>
          <p:cNvSpPr txBox="1">
            <a:spLocks noChangeArrowheads="1"/>
          </p:cNvSpPr>
          <p:nvPr/>
        </p:nvSpPr>
        <p:spPr bwMode="auto">
          <a:xfrm>
            <a:off x="3981450" y="2951163"/>
            <a:ext cx="4378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can be reused for multiple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Experiments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2294" name="Group 51"/>
          <p:cNvGrpSpPr>
            <a:grpSpLocks/>
          </p:cNvGrpSpPr>
          <p:nvPr/>
        </p:nvGrpSpPr>
        <p:grpSpPr bwMode="auto">
          <a:xfrm>
            <a:off x="2195513" y="2209800"/>
            <a:ext cx="1676400" cy="1143000"/>
            <a:chOff x="2895600" y="2209800"/>
            <a:chExt cx="1676400" cy="1143000"/>
          </a:xfrm>
        </p:grpSpPr>
        <p:grpSp>
          <p:nvGrpSpPr>
            <p:cNvPr id="12310" name="Group 38"/>
            <p:cNvGrpSpPr>
              <a:grpSpLocks/>
            </p:cNvGrpSpPr>
            <p:nvPr/>
          </p:nvGrpSpPr>
          <p:grpSpPr bwMode="auto">
            <a:xfrm>
              <a:off x="2895600" y="2209800"/>
              <a:ext cx="1676400" cy="838200"/>
              <a:chOff x="2895600" y="2209800"/>
              <a:chExt cx="1676400" cy="838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2895600" y="2209800"/>
                <a:ext cx="533400" cy="838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429000" y="2209800"/>
                <a:ext cx="1143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1" name="Group 41"/>
            <p:cNvGrpSpPr>
              <a:grpSpLocks/>
            </p:cNvGrpSpPr>
            <p:nvPr/>
          </p:nvGrpSpPr>
          <p:grpSpPr bwMode="auto">
            <a:xfrm>
              <a:off x="2971800" y="2667000"/>
              <a:ext cx="1600200" cy="533400"/>
              <a:chOff x="2895600" y="2209800"/>
              <a:chExt cx="1600200" cy="5334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2895600" y="2209800"/>
                <a:ext cx="533400" cy="5334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429000" y="22098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2" name="Group 48"/>
            <p:cNvGrpSpPr>
              <a:grpSpLocks/>
            </p:cNvGrpSpPr>
            <p:nvPr/>
          </p:nvGrpSpPr>
          <p:grpSpPr bwMode="auto">
            <a:xfrm>
              <a:off x="3048000" y="3124200"/>
              <a:ext cx="1524000" cy="228600"/>
              <a:chOff x="2971800" y="2209800"/>
              <a:chExt cx="1524000" cy="2286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2971800" y="2209800"/>
                <a:ext cx="45720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429000" y="22098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/>
        </p:nvCxnSpPr>
        <p:spPr bwMode="auto">
          <a:xfrm>
            <a:off x="2195513" y="3962400"/>
            <a:ext cx="749300" cy="11033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2944813" y="5065713"/>
            <a:ext cx="927100" cy="11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2271713" y="3886200"/>
            <a:ext cx="538162" cy="67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2809875" y="4559300"/>
            <a:ext cx="106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9" name="Group 62"/>
          <p:cNvGrpSpPr>
            <a:grpSpLocks/>
          </p:cNvGrpSpPr>
          <p:nvPr/>
        </p:nvGrpSpPr>
        <p:grpSpPr bwMode="auto">
          <a:xfrm flipV="1">
            <a:off x="2347913" y="3657600"/>
            <a:ext cx="1524000" cy="228600"/>
            <a:chOff x="2971800" y="2209800"/>
            <a:chExt cx="1524000" cy="22860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971800" y="2209800"/>
              <a:ext cx="45720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29000" y="2209800"/>
              <a:ext cx="1066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TextBox 77"/>
          <p:cNvSpPr txBox="1">
            <a:spLocks noChangeArrowheads="1"/>
          </p:cNvSpPr>
          <p:nvPr/>
        </p:nvSpPr>
        <p:spPr bwMode="auto">
          <a:xfrm>
            <a:off x="4048125" y="5402263"/>
            <a:ext cx="4329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 are easy to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dispose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01" name="TextBox 78"/>
          <p:cNvSpPr txBox="1">
            <a:spLocks noChangeArrowheads="1"/>
          </p:cNvSpPr>
          <p:nvPr/>
        </p:nvSpPr>
        <p:spPr bwMode="auto">
          <a:xfrm>
            <a:off x="4017963" y="1809750"/>
            <a:ext cx="5126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Beads are easy for students to handle and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move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714375" y="299968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dirty="0">
                <a:solidFill>
                  <a:srgbClr val="FF9933"/>
                </a:solidFill>
              </a:rPr>
              <a:t>Algae Beads are AWESOME!</a:t>
            </a:r>
          </a:p>
        </p:txBody>
      </p:sp>
      <p:pic>
        <p:nvPicPr>
          <p:cNvPr id="12303" name="Picture 2" descr="C:\Users\tstubbs\AppData\Local\Temp\notesF25C78\algae beads pic 2 taken by 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1125"/>
            <a:ext cx="3544888" cy="4727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12301" idx="1"/>
          </p:cNvCxnSpPr>
          <p:nvPr/>
        </p:nvCxnSpPr>
        <p:spPr bwMode="auto">
          <a:xfrm flipH="1">
            <a:off x="3206750" y="2225675"/>
            <a:ext cx="811213" cy="201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300413" y="3124200"/>
            <a:ext cx="7127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2944813" y="4303713"/>
            <a:ext cx="1036637" cy="1746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2576513" y="4654550"/>
            <a:ext cx="1471612" cy="97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" y="1466204"/>
            <a:ext cx="1094549" cy="9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Indicator</a:t>
            </a:r>
            <a:r>
              <a:rPr lang="en-US" dirty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– how does it work?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More 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more carbonic acid =           pH = more    </a:t>
            </a:r>
            <a:endParaRPr lang="en-US" sz="2000" b="0" dirty="0"/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06759" y="1699337"/>
            <a:ext cx="437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3772" y="1685331"/>
            <a:ext cx="437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6440" y="2341849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C3300"/>
                </a:solidFill>
              </a:rPr>
              <a:t>Higher / lower?</a:t>
            </a:r>
            <a:endParaRPr lang="en-US" b="0" dirty="0">
              <a:solidFill>
                <a:srgbClr val="CC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6393" y="2356864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C3300"/>
                </a:solidFill>
              </a:rPr>
              <a:t>Yellow / purple?</a:t>
            </a:r>
            <a:endParaRPr lang="en-US" b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 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52785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9933"/>
                </a:solidFill>
              </a:rPr>
              <a:t>MORE</a:t>
            </a:r>
            <a:r>
              <a:rPr lang="en-US" sz="2000" b="0" dirty="0" smtClean="0">
                <a:solidFill>
                  <a:srgbClr val="FF9933"/>
                </a:solidFill>
              </a:rPr>
              <a:t> 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more carbonic acid =  </a:t>
            </a:r>
            <a:r>
              <a:rPr lang="en-US" sz="2000" dirty="0" smtClean="0">
                <a:solidFill>
                  <a:srgbClr val="FF9933"/>
                </a:solidFill>
              </a:rPr>
              <a:t>LOWER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b="0" dirty="0" smtClean="0"/>
              <a:t>pH = more </a:t>
            </a:r>
            <a:r>
              <a:rPr lang="en-US" sz="2000" dirty="0" smtClean="0">
                <a:solidFill>
                  <a:srgbClr val="FF9933"/>
                </a:solidFill>
              </a:rPr>
              <a:t>YELLOW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What happens when we have LESS 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?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LESS</a:t>
            </a:r>
            <a:r>
              <a:rPr lang="en-US" sz="2000" b="0" dirty="0" smtClean="0">
                <a:solidFill>
                  <a:srgbClr val="7030A0"/>
                </a:solidFill>
              </a:rPr>
              <a:t> 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less carbonic acid =  </a:t>
            </a:r>
            <a:r>
              <a:rPr lang="en-US" sz="2000" dirty="0" smtClean="0">
                <a:solidFill>
                  <a:srgbClr val="7030A0"/>
                </a:solidFill>
              </a:rPr>
              <a:t>HIGHER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b="0" dirty="0" smtClean="0"/>
              <a:t>pH = more </a:t>
            </a:r>
            <a:r>
              <a:rPr lang="en-US" sz="2000" dirty="0" smtClean="0">
                <a:solidFill>
                  <a:srgbClr val="7030A0"/>
                </a:solidFill>
              </a:rPr>
              <a:t>PURPLE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Putting it all together</a:t>
            </a:r>
            <a:endParaRPr lang="en-US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101" y="1536276"/>
            <a:ext cx="8199301" cy="3722915"/>
            <a:chOff x="759086" y="2152851"/>
            <a:chExt cx="7486434" cy="4095881"/>
          </a:xfrm>
        </p:grpSpPr>
        <p:sp>
          <p:nvSpPr>
            <p:cNvPr id="6" name="TextBox 5"/>
            <p:cNvSpPr txBox="1"/>
            <p:nvPr/>
          </p:nvSpPr>
          <p:spPr>
            <a:xfrm>
              <a:off x="759086" y="2187540"/>
              <a:ext cx="3907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defRPr/>
              </a:pPr>
              <a:r>
                <a:rPr lang="en-US" dirty="0" smtClean="0"/>
                <a:t>Dark</a:t>
              </a:r>
            </a:p>
            <a:p>
              <a:pPr lvl="1">
                <a:defRPr/>
              </a:pPr>
              <a:r>
                <a:rPr lang="en-US" b="0" dirty="0" smtClean="0"/>
                <a:t>cellular respiration (CO</a:t>
              </a:r>
              <a:r>
                <a:rPr lang="en-US" b="0" baseline="-25000" dirty="0" smtClean="0"/>
                <a:t>2</a:t>
              </a:r>
              <a:r>
                <a:rPr lang="en-US" b="0" dirty="0" smtClean="0"/>
                <a:t> production)</a:t>
              </a:r>
            </a:p>
            <a:p>
              <a:pPr lvl="1">
                <a:defRPr/>
              </a:pPr>
              <a:r>
                <a:rPr lang="en-US" b="0" dirty="0" smtClean="0"/>
                <a:t>pH decreases</a:t>
              </a:r>
            </a:p>
            <a:p>
              <a:pPr lvl="1">
                <a:defRPr/>
              </a:pPr>
              <a:r>
                <a:rPr lang="en-US" dirty="0" smtClean="0">
                  <a:solidFill>
                    <a:srgbClr val="FF6600"/>
                  </a:solidFill>
                </a:rPr>
                <a:t>yellow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" name="Left-Right Arrow 6"/>
            <p:cNvSpPr/>
            <p:nvPr/>
          </p:nvSpPr>
          <p:spPr>
            <a:xfrm>
              <a:off x="1210676" y="3325589"/>
              <a:ext cx="5096933" cy="254000"/>
            </a:xfrm>
            <a:prstGeom prst="leftRightArrow">
              <a:avLst/>
            </a:prstGeom>
            <a:gradFill flip="none" rotWithShape="1">
              <a:gsLst>
                <a:gs pos="85000">
                  <a:srgbClr val="632B8D"/>
                </a:gs>
                <a:gs pos="54000">
                  <a:srgbClr val="F87D20"/>
                </a:gs>
                <a:gs pos="0">
                  <a:srgbClr val="FFC61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9134" y="2152851"/>
              <a:ext cx="3896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defRPr/>
              </a:pPr>
              <a:r>
                <a:rPr lang="en-US" dirty="0"/>
                <a:t>Light</a:t>
              </a:r>
              <a:r>
                <a:rPr lang="en-US" b="0" dirty="0"/>
                <a:t> </a:t>
              </a:r>
            </a:p>
            <a:p>
              <a:pPr lvl="1">
                <a:defRPr/>
              </a:pPr>
              <a:r>
                <a:rPr lang="en-US" b="0" dirty="0"/>
                <a:t>photosynthesis (CO</a:t>
              </a:r>
              <a:r>
                <a:rPr lang="en-US" b="0" baseline="-25000" dirty="0"/>
                <a:t>2</a:t>
              </a:r>
              <a:r>
                <a:rPr lang="en-US" b="0" dirty="0"/>
                <a:t> </a:t>
              </a:r>
              <a:r>
                <a:rPr lang="en-US" b="0" dirty="0" smtClean="0"/>
                <a:t>consumption)</a:t>
              </a:r>
            </a:p>
            <a:p>
              <a:pPr lvl="1">
                <a:defRPr/>
              </a:pPr>
              <a:r>
                <a:rPr lang="en-US" b="0" dirty="0" smtClean="0"/>
                <a:t>pH increases</a:t>
              </a:r>
            </a:p>
            <a:p>
              <a:pPr lvl="1">
                <a:defRPr/>
              </a:pPr>
              <a:r>
                <a:rPr lang="en-US" dirty="0" smtClean="0">
                  <a:solidFill>
                    <a:srgbClr val="7030A0"/>
                  </a:solidFill>
                </a:rPr>
                <a:t>purple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449037" y="3987811"/>
              <a:ext cx="621562" cy="9228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" t="3621" r="42557" b="2856"/>
            <a:stretch/>
          </p:blipFill>
          <p:spPr bwMode="auto">
            <a:xfrm rot="5400000">
              <a:off x="2805209" y="2702938"/>
              <a:ext cx="1503588" cy="55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leung\Documents\NPD\SPHERE\Gate Meeting\Prelaunch_Launch Package\cellular-respiration-kit-and-cuvettes_8.5x1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6" t="50079" r="44672" b="15180"/>
            <a:stretch/>
          </p:blipFill>
          <p:spPr bwMode="auto">
            <a:xfrm>
              <a:off x="3386279" y="3566167"/>
              <a:ext cx="606027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mleung\Documents\NPD\SPHERE\Gate Meeting\Prelaunch_Launch Package\cellular-respiration-kit-and-cuvettes_8.5x10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66" t="50079" r="30291" b="15180"/>
            <a:stretch/>
          </p:blipFill>
          <p:spPr bwMode="auto">
            <a:xfrm>
              <a:off x="4988769" y="3579589"/>
              <a:ext cx="575735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C:\Users\mleung\Documents\NPD\SPHERE\Gate Meeting\Prelaunch_Launch Package\cellular-respiration-kit-and-cuvettes_8.5x10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0" t="50079" r="59965" b="15180"/>
            <a:stretch/>
          </p:blipFill>
          <p:spPr bwMode="auto">
            <a:xfrm>
              <a:off x="1222050" y="3566889"/>
              <a:ext cx="527314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Isosceles Triangle 18"/>
          <p:cNvSpPr/>
          <p:nvPr/>
        </p:nvSpPr>
        <p:spPr bwMode="auto">
          <a:xfrm rot="5400000">
            <a:off x="3957735" y="2680821"/>
            <a:ext cx="493016" cy="5682461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876" y="5352774"/>
            <a:ext cx="29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pic>
        <p:nvPicPr>
          <p:cNvPr id="14" name="Picture 5" descr="C:\Users\lbrown1\AppData\Local\Microsoft\Windows\Temporary Internet Files\Content.IE5\X5VVETH6\moon-and-stars-1382724421cC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0" y="2821553"/>
            <a:ext cx="509622" cy="5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brown1\AppData\Local\Microsoft\Windows\Temporary Internet Files\Content.IE5\TLOHN8HH\bulb_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9" y="2788068"/>
            <a:ext cx="653230" cy="6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96" y="1497117"/>
            <a:ext cx="51845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0" dirty="0" smtClean="0"/>
              <a:t>Use a disposable pipet to remove as much liquid as possible from both tubes. Put liquid in waste cup. </a:t>
            </a:r>
          </a:p>
          <a:p>
            <a:pPr marL="342900" indent="-342900">
              <a:buAutoNum type="arabicPeriod"/>
            </a:pPr>
            <a:endParaRPr lang="en-US" sz="2000" b="0" dirty="0"/>
          </a:p>
          <a:p>
            <a:pPr marL="342900" indent="-342900">
              <a:buAutoNum type="arabicPeriod"/>
            </a:pPr>
            <a:endParaRPr lang="en-US" sz="2000" b="0" dirty="0" smtClean="0"/>
          </a:p>
          <a:p>
            <a:pPr marL="342900" indent="-342900">
              <a:buAutoNum type="arabicPeriod"/>
            </a:pPr>
            <a:endParaRPr lang="en-US" sz="2000" b="0" dirty="0"/>
          </a:p>
          <a:p>
            <a:pPr marL="342900" indent="-342900">
              <a:buAutoNum type="arabicPeriod"/>
            </a:pPr>
            <a:r>
              <a:rPr lang="en-US" sz="2000" b="0" dirty="0" smtClean="0"/>
              <a:t>Using the same pipet, fill up each tube with distilled water to rinse the algae beads. Let sit for 5 minutes.</a:t>
            </a:r>
          </a:p>
          <a:p>
            <a:pPr marL="342900" indent="-342900">
              <a:buAutoNum type="arabicPeriod"/>
            </a:pPr>
            <a:endParaRPr lang="en-US" sz="2000" b="0" dirty="0"/>
          </a:p>
          <a:p>
            <a:pPr marL="342900" indent="-342900">
              <a:buAutoNum type="arabicPeriod"/>
            </a:pPr>
            <a:endParaRPr lang="en-US" sz="2000" b="0" dirty="0" smtClean="0"/>
          </a:p>
          <a:p>
            <a:pPr marL="342900" indent="-342900">
              <a:buAutoNum type="arabicPeriod"/>
            </a:pPr>
            <a:endParaRPr lang="en-US" sz="2000" b="0" dirty="0" smtClean="0"/>
          </a:p>
          <a:p>
            <a:pPr marL="342900" indent="-342900">
              <a:buAutoNum type="arabicPeriod"/>
            </a:pPr>
            <a:r>
              <a:rPr lang="en-US" sz="2000" b="0" dirty="0" smtClean="0"/>
              <a:t>Remove the distilled water, and fill each tube with fresh liquid. </a:t>
            </a:r>
            <a:endParaRPr lang="en-US" sz="2000" b="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81" y="5044529"/>
            <a:ext cx="1950545" cy="9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8" y="2219409"/>
            <a:ext cx="1392856" cy="6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2543">
            <a:off x="6749116" y="1034308"/>
            <a:ext cx="1442234" cy="11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33" y="1955189"/>
            <a:ext cx="1081134" cy="9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8" y="2870737"/>
            <a:ext cx="2340632" cy="17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17" y="4050616"/>
            <a:ext cx="1454573" cy="6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39" y="3348894"/>
            <a:ext cx="498301" cy="6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3BBE8DA-8AC8-40B2-B00D-3A2F87B2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7117"/>
            <a:ext cx="9144000" cy="609600"/>
          </a:xfrm>
        </p:spPr>
        <p:txBody>
          <a:bodyPr/>
          <a:lstStyle/>
          <a:p>
            <a:pPr algn="ctr"/>
            <a:r>
              <a:rPr lang="en-US" sz="3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Curriculum &amp; Training Specialists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4721" y="2246972"/>
            <a:ext cx="7635786" cy="2235101"/>
            <a:chOff x="647333" y="2444616"/>
            <a:chExt cx="7635786" cy="2235101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3617462" y="4284430"/>
              <a:ext cx="1775725" cy="27689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Leigh </a:t>
              </a:r>
              <a:r>
                <a:rPr lang="en-US" altLang="en-US" sz="1800" b="1" dirty="0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Brown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647333" y="4284571"/>
              <a:ext cx="1772382" cy="27893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Damon </a:t>
              </a:r>
              <a:r>
                <a:rPr lang="en-US" altLang="en-US" sz="1800" b="1" dirty="0" err="1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Tighe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7462" y="2444616"/>
              <a:ext cx="1775725" cy="177238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6" descr="Damon Tigh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333" y="2444616"/>
              <a:ext cx="1772382" cy="177238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" t="25532" r="72502" b="37538"/>
            <a:stretch/>
          </p:blipFill>
          <p:spPr bwMode="auto">
            <a:xfrm>
              <a:off x="6555581" y="2444616"/>
              <a:ext cx="1727538" cy="17723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38100" contourW="31750">
              <a:bevelT w="0"/>
              <a:contourClr>
                <a:schemeClr val="bg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4"/>
            <p:cNvSpPr>
              <a:spLocks/>
            </p:cNvSpPr>
            <p:nvPr/>
          </p:nvSpPr>
          <p:spPr bwMode="auto">
            <a:xfrm>
              <a:off x="6555581" y="4284430"/>
              <a:ext cx="1727538" cy="3952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Tamica</a:t>
              </a: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 </a:t>
              </a:r>
              <a:r>
                <a:rPr lang="en-US" altLang="en-US" sz="1800" b="1" dirty="0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Stubbs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7640" y="4904573"/>
            <a:ext cx="77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bio-rad_explorer@bio-rad.com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96" y="1497117"/>
            <a:ext cx="51845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000" b="0" dirty="0" smtClean="0"/>
              <a:t>Close lids. Wrap one tube in aluminum foil. Leave the other tube uncovered.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b="0" dirty="0"/>
          </a:p>
          <a:p>
            <a:pPr marL="342900" indent="-342900">
              <a:buFont typeface="+mj-lt"/>
              <a:buAutoNum type="arabicPeriod" startAt="4"/>
            </a:pPr>
            <a:endParaRPr lang="en-US" sz="2000" b="0" dirty="0" smtClean="0"/>
          </a:p>
          <a:p>
            <a:pPr marL="342900" indent="-342900">
              <a:buFont typeface="+mj-lt"/>
              <a:buAutoNum type="arabicPeriod" startAt="4"/>
            </a:pPr>
            <a:endParaRPr lang="en-US" sz="2000" b="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b="0" dirty="0" smtClean="0"/>
              <a:t>Put both tubes on their side, a couple of inches from a light source. You can use your cell phone flash light or the light provided.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b="0" dirty="0"/>
          </a:p>
          <a:p>
            <a:pPr marL="342900" indent="-342900">
              <a:buFont typeface="+mj-lt"/>
              <a:buAutoNum type="arabicPeriod" startAt="4"/>
            </a:pPr>
            <a:endParaRPr lang="en-US" sz="2000" b="0" dirty="0" smtClean="0"/>
          </a:p>
          <a:p>
            <a:pPr marL="342900" indent="-342900">
              <a:buFont typeface="+mj-lt"/>
              <a:buAutoNum type="arabicPeriod" startAt="4"/>
            </a:pPr>
            <a:endParaRPr lang="en-US" sz="2000" b="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b="0" dirty="0" smtClean="0"/>
              <a:t>Make observations every 5 min, compare against color standard </a:t>
            </a:r>
          </a:p>
          <a:p>
            <a:pPr marL="342900" indent="-342900">
              <a:buAutoNum type="arabicPeriod" startAt="4"/>
            </a:pPr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70" y="1648038"/>
            <a:ext cx="1277024" cy="135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1623" y="3075589"/>
            <a:ext cx="565487" cy="136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6675" y="2849635"/>
            <a:ext cx="962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0829" y="413495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f</a:t>
            </a:r>
            <a:r>
              <a:rPr lang="en-US" sz="1400" b="0" dirty="0" smtClean="0"/>
              <a:t>oil-covered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7241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6934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Lab Summary </a:t>
            </a:r>
            <a:r>
              <a:rPr lang="en-US" sz="2800" b="0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- Workflow</a:t>
            </a:r>
          </a:p>
        </p:txBody>
      </p:sp>
    </p:spTree>
    <p:extLst>
      <p:ext uri="{BB962C8B-B14F-4D97-AF65-F5344CB8AC3E}">
        <p14:creationId xmlns:p14="http://schemas.microsoft.com/office/powerpoint/2010/main" val="15315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Dead Zone 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1203" y="1295607"/>
            <a:ext cx="715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https://serc.carleton.edu/microbelife/topics/deadzone/index.html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r="2990" b="5171"/>
          <a:stretch/>
        </p:blipFill>
        <p:spPr bwMode="auto">
          <a:xfrm>
            <a:off x="437972" y="1809050"/>
            <a:ext cx="7697624" cy="37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9933"/>
                </a:solidFill>
              </a:rPr>
              <a:t>ThINQ</a:t>
            </a:r>
            <a:r>
              <a:rPr lang="en-US" altLang="en-US" dirty="0" smtClean="0">
                <a:solidFill>
                  <a:srgbClr val="FF9933"/>
                </a:solidFill>
              </a:rPr>
              <a:t>!™ Resource Page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99160" y="2332038"/>
            <a:ext cx="3352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Get teaching resources:  </a:t>
            </a:r>
          </a:p>
          <a:p>
            <a:pPr lvl="1" eaLnBrk="1" hangingPunct="1">
              <a:defRPr/>
            </a:pPr>
            <a:r>
              <a:rPr lang="en-US" altLang="en-US" dirty="0" smtClean="0"/>
              <a:t>videos </a:t>
            </a:r>
          </a:p>
          <a:p>
            <a:pPr lvl="1" eaLnBrk="1" hangingPunct="1">
              <a:defRPr/>
            </a:pPr>
            <a:r>
              <a:rPr lang="en-US" altLang="en-US" dirty="0" smtClean="0"/>
              <a:t>case studies</a:t>
            </a:r>
          </a:p>
          <a:p>
            <a:pPr lvl="1" eaLnBrk="1" hangingPunct="1">
              <a:defRPr/>
            </a:pPr>
            <a:r>
              <a:rPr lang="en-US" altLang="en-US" dirty="0" smtClean="0"/>
              <a:t>class activities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r="11430"/>
          <a:stretch>
            <a:fillRect/>
          </a:stretch>
        </p:blipFill>
        <p:spPr bwMode="auto">
          <a:xfrm>
            <a:off x="4315968" y="1900916"/>
            <a:ext cx="3997833" cy="41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2243328" y="1295400"/>
            <a:ext cx="5084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b</a:t>
            </a:r>
            <a:r>
              <a:rPr lang="en-US" altLang="en-US" sz="2800" dirty="0" smtClean="0"/>
              <a:t>io-rad.com/</a:t>
            </a:r>
            <a:r>
              <a:rPr lang="en-US" altLang="en-US" sz="2800" dirty="0" err="1" smtClean="0"/>
              <a:t>ws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ThINQresources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83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53782" y="2438336"/>
            <a:ext cx="4206241" cy="232568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Full Kit: 17001238EDU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$145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Explorer Catalog pg. 12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Refill Kit: 12002353EDU  </a:t>
            </a:r>
            <a:r>
              <a:rPr lang="en-US" altLang="en-US" dirty="0" err="1" smtClean="0">
                <a:solidFill>
                  <a:schemeClr val="tx1"/>
                </a:solidFill>
              </a:rPr>
              <a:t>debeading</a:t>
            </a:r>
            <a:r>
              <a:rPr lang="en-US" altLang="en-US" dirty="0" smtClean="0">
                <a:solidFill>
                  <a:schemeClr val="tx1"/>
                </a:solidFill>
              </a:rPr>
              <a:t> solution, indicator, and beads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$119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4101" y="-193248"/>
            <a:ext cx="7599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altLang="en-US" sz="2800" b="0" kern="0" dirty="0" smtClean="0">
                <a:solidFill>
                  <a:srgbClr val="FF9933"/>
                </a:solidFill>
              </a:rPr>
              <a:t>Photosynthesis &amp; Cellular Respiration Kit</a:t>
            </a:r>
          </a:p>
        </p:txBody>
      </p:sp>
      <p:sp>
        <p:nvSpPr>
          <p:cNvPr id="2" name="Rectangle 1"/>
          <p:cNvSpPr/>
          <p:nvPr/>
        </p:nvSpPr>
        <p:spPr>
          <a:xfrm>
            <a:off x="885453" y="4631322"/>
            <a:ext cx="3741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bio-rad.com/algae</a:t>
            </a:r>
            <a:endParaRPr lang="en-U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6184"/>
            <a:ext cx="3882947" cy="16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7" y="3859001"/>
            <a:ext cx="2606001" cy="23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efong\Documents\Logo\BIO-RAD_LOGO_RG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66" y="1441987"/>
            <a:ext cx="4390176" cy="18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fong\Documents\Workshop\2017\04 - NSTA National Los Angeles\wards-science-plus-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2" y="4063929"/>
            <a:ext cx="2971799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netdna.webdesignerdepot.com/uploads/ampersand/helvetic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34" y="3040962"/>
            <a:ext cx="818039" cy="8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2375619" y="3119331"/>
            <a:ext cx="349476" cy="441684"/>
          </a:xfrm>
          <a:prstGeom prst="down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71402" y="32766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0" kern="0" dirty="0" smtClean="0">
                <a:solidFill>
                  <a:srgbClr val="FF9900"/>
                </a:solidFill>
              </a:rPr>
              <a:t>How to Buy</a:t>
            </a: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5" y="1249645"/>
            <a:ext cx="3882947" cy="16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nd sanit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4" y="2962989"/>
            <a:ext cx="1155404" cy="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90873" y="1234908"/>
            <a:ext cx="7220021" cy="46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Protective equipment is provided for your use  </a:t>
            </a:r>
          </a:p>
          <a:p>
            <a:pPr lvl="1"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Goggles</a:t>
            </a:r>
          </a:p>
          <a:p>
            <a:pPr lvl="1"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Gloves (non-latex)</a:t>
            </a:r>
          </a:p>
          <a:p>
            <a:pPr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Hand sanitizer / hand wipes are available for use after lab activities</a:t>
            </a:r>
          </a:p>
          <a:p>
            <a:pPr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u="sng" kern="0" dirty="0" smtClean="0"/>
              <a:t>Do not eat</a:t>
            </a:r>
            <a:r>
              <a:rPr lang="en-US" sz="2200" kern="0" dirty="0" smtClean="0"/>
              <a:t> any food items used in lab activities</a:t>
            </a:r>
          </a:p>
          <a:p>
            <a:pPr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An eye wash station is provided in the workshop room.</a:t>
            </a:r>
          </a:p>
          <a:p>
            <a:pPr eaLnBrk="1" hangingPunct="1"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At the end of the workshop, please return goggles to the collection area in the back of the room. Thank you!</a:t>
            </a:r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0" b="11749"/>
          <a:stretch/>
        </p:blipFill>
        <p:spPr bwMode="auto">
          <a:xfrm>
            <a:off x="4130226" y="2046007"/>
            <a:ext cx="1276101" cy="6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01" y="4180780"/>
            <a:ext cx="664528" cy="6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35" y="5131507"/>
            <a:ext cx="725148" cy="7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71402" y="32766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0" kern="0" dirty="0" smtClean="0">
                <a:solidFill>
                  <a:srgbClr val="FF9900"/>
                </a:solidFill>
              </a:rPr>
              <a:t>Safety First!</a:t>
            </a:r>
          </a:p>
        </p:txBody>
      </p:sp>
      <p:pic>
        <p:nvPicPr>
          <p:cNvPr id="97282" name="Picture 2" descr="C:\Users\lbrown1\AppData\Local\Microsoft\Windows\Temporary Internet Files\Content.IE5\AH60UI8J\gan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64" y="1834224"/>
            <a:ext cx="857430" cy="9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13678" y="238087"/>
            <a:ext cx="6667500" cy="817562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9933"/>
                </a:solidFill>
              </a:rPr>
              <a:t>Today you get think like a student…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388" y="1579563"/>
            <a:ext cx="6923087" cy="43386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8863" y="2684463"/>
            <a:ext cx="238601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Kristen ITC" panose="03050502040202030202" pitchFamily="66" charset="0"/>
              </a:rPr>
              <a:t>Photosynthesis &amp;  Cellular Respiration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5267325" y="6059488"/>
            <a:ext cx="457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i="1"/>
              <a:t>https://upload.wikimedia.org/wikipedia/commons/0/00/Empty-classroom.jpg</a:t>
            </a:r>
          </a:p>
        </p:txBody>
      </p:sp>
    </p:spTree>
    <p:extLst>
      <p:ext uri="{BB962C8B-B14F-4D97-AF65-F5344CB8AC3E}">
        <p14:creationId xmlns:p14="http://schemas.microsoft.com/office/powerpoint/2010/main" val="1109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Phenomenon – mass die offs of fish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25" y="1231730"/>
            <a:ext cx="6858285" cy="45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Phenomenon </a:t>
            </a:r>
            <a:r>
              <a:rPr lang="en-US" dirty="0" smtClean="0"/>
              <a:t>– Satellite image of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/>
          <a:stretch/>
        </p:blipFill>
        <p:spPr>
          <a:xfrm>
            <a:off x="897308" y="1279731"/>
            <a:ext cx="6819544" cy="4654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7354" y="5901674"/>
            <a:ext cx="1580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NASA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99857" y="1339552"/>
            <a:ext cx="3469594" cy="1323439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do you notice?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39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66519"/>
            <a:ext cx="6961188" cy="6778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9933"/>
                </a:solidFill>
              </a:rPr>
              <a:t>Classroom Context &amp; Inquiry:</a:t>
            </a:r>
            <a:br>
              <a:rPr lang="en-US" altLang="en-US" sz="3200" dirty="0" smtClean="0">
                <a:solidFill>
                  <a:srgbClr val="FF9933"/>
                </a:solidFill>
              </a:rPr>
            </a:br>
            <a:r>
              <a:rPr lang="en-US" altLang="en-US" sz="1800" dirty="0" smtClean="0">
                <a:solidFill>
                  <a:srgbClr val="FF9933"/>
                </a:solidFill>
              </a:rPr>
              <a:t>Dead Zone of the Gulf of Mexico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6764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81000" y="16002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685800" y="16764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10" name="AutoShape 13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11" name="AutoShape 15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pic>
        <p:nvPicPr>
          <p:cNvPr id="21512" name="Picture 3" descr="C:\Users\zedalisj\Desktop\Dead Z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144" y="1404143"/>
            <a:ext cx="7270750" cy="4659313"/>
          </a:xfrm>
        </p:spPr>
      </p:pic>
      <p:sp>
        <p:nvSpPr>
          <p:cNvPr id="2" name="TextBox 1"/>
          <p:cNvSpPr txBox="1"/>
          <p:nvPr/>
        </p:nvSpPr>
        <p:spPr>
          <a:xfrm>
            <a:off x="84137" y="1600200"/>
            <a:ext cx="1607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</a:p>
          <a:p>
            <a:r>
              <a:rPr lang="en-US" sz="2400" dirty="0" smtClean="0"/>
              <a:t>Causes the Dead</a:t>
            </a:r>
          </a:p>
          <a:p>
            <a:r>
              <a:rPr lang="en-US" sz="2400" dirty="0" smtClean="0"/>
              <a:t>Zone?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0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9073" y="280988"/>
            <a:ext cx="7108825" cy="839787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9933"/>
                </a:solidFill>
              </a:rPr>
              <a:t>Workshop Outcomes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238" y="1389063"/>
            <a:ext cx="8359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/>
              <a:t>How can you use immobilized algae cells to demonstrate the capture of CO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from the environment during photosynthesis and the release of CO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into the environment during cellular respiration</a:t>
            </a:r>
            <a:r>
              <a:rPr lang="en-US" altLang="en-US" sz="2400" dirty="0"/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238" y="3217863"/>
            <a:ext cx="835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</a:rPr>
              <a:t>How can you take quantitative and qualitative measurements of photosynthesis and cellular respiration rates, to illustrate CO</a:t>
            </a:r>
            <a:r>
              <a:rPr lang="en-US" altLang="en-US" sz="2400" b="0" baseline="-25000" dirty="0">
                <a:solidFill>
                  <a:srgbClr val="000000"/>
                </a:solidFill>
              </a:rPr>
              <a:t>2 </a:t>
            </a:r>
            <a:r>
              <a:rPr lang="en-US" altLang="en-US" sz="2400" b="0" dirty="0">
                <a:solidFill>
                  <a:srgbClr val="000000"/>
                </a:solidFill>
              </a:rPr>
              <a:t>movement</a:t>
            </a:r>
            <a:r>
              <a:rPr lang="en-US" altLang="en-US" sz="2400" b="0" dirty="0"/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9238" y="4562475"/>
            <a:ext cx="835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/>
              <a:t>How can you engage students in an authentic inquiry activity that applies concepts relating to photosynthesis and cellular respiration into </a:t>
            </a:r>
            <a:r>
              <a:rPr lang="en-US" altLang="en-US" sz="2400" b="0" dirty="0">
                <a:solidFill>
                  <a:srgbClr val="FF0000"/>
                </a:solidFill>
              </a:rPr>
              <a:t>one lab</a:t>
            </a:r>
            <a:r>
              <a:rPr lang="en-US" alt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1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9933"/>
                </a:solidFill>
              </a:rPr>
              <a:t>What could that liquid be?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213" y="1497013"/>
            <a:ext cx="6905625" cy="4294187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Note the initial color of the liquid in the cup.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Use the straw to gently blow into the liquid for about 5 seconds.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In groups, discuss any changes you observed.</a:t>
            </a:r>
          </a:p>
        </p:txBody>
      </p:sp>
      <p:sp>
        <p:nvSpPr>
          <p:cNvPr id="5" name="Minus 4"/>
          <p:cNvSpPr/>
          <p:nvPr/>
        </p:nvSpPr>
        <p:spPr bwMode="auto">
          <a:xfrm rot="17551843">
            <a:off x="5667296" y="3434364"/>
            <a:ext cx="3455988" cy="604837"/>
          </a:xfrm>
          <a:prstGeom prst="mathMinus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1" name="Flowchart: Manual Operation 3"/>
          <p:cNvSpPr>
            <a:spLocks noChangeArrowheads="1"/>
          </p:cNvSpPr>
          <p:nvPr/>
        </p:nvSpPr>
        <p:spPr bwMode="auto">
          <a:xfrm>
            <a:off x="5896061" y="4429125"/>
            <a:ext cx="1781175" cy="1223963"/>
          </a:xfrm>
          <a:prstGeom prst="flowChartManualOperation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>
            <a:stCxn id="9221" idx="1"/>
            <a:endCxn id="9221" idx="3"/>
          </p:cNvCxnSpPr>
          <p:nvPr/>
        </p:nvCxnSpPr>
        <p:spPr bwMode="auto">
          <a:xfrm>
            <a:off x="6073861" y="5040313"/>
            <a:ext cx="14255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6483070" y="4900045"/>
            <a:ext cx="60786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14647</TotalTime>
  <Words>835</Words>
  <Application>Microsoft Office PowerPoint</Application>
  <PresentationFormat>On-screen Show (4:3)</PresentationFormat>
  <Paragraphs>138</Paragraphs>
  <Slides>25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Investigate Photosynthesis and Cellular Respiration with Algae Beads for GenBio</vt:lpstr>
      <vt:lpstr>Curriculum &amp; Training Specialists</vt:lpstr>
      <vt:lpstr>PowerPoint Presentation</vt:lpstr>
      <vt:lpstr>Today you get think like a student…</vt:lpstr>
      <vt:lpstr>Phenomenon – mass die offs of fish</vt:lpstr>
      <vt:lpstr>Phenomenon – Satellite image of area</vt:lpstr>
      <vt:lpstr>Classroom Context &amp; Inquiry: Dead Zone of the Gulf of Mexico</vt:lpstr>
      <vt:lpstr>Workshop Outcomes</vt:lpstr>
      <vt:lpstr>What could that liquid be?</vt:lpstr>
      <vt:lpstr>Observations</vt:lpstr>
      <vt:lpstr>Think like your students…</vt:lpstr>
      <vt:lpstr>Our Photosynthesis &amp; Cellular Respiration Kit helps to bridge the connection!</vt:lpstr>
      <vt:lpstr>PowerPoint Presentation</vt:lpstr>
      <vt:lpstr>CO2 Indicator – how does it work?</vt:lpstr>
      <vt:lpstr>CO2 (pH) Indicator </vt:lpstr>
      <vt:lpstr>CO2 (pH) Indicator</vt:lpstr>
      <vt:lpstr>CO2 (pH) Indicator</vt:lpstr>
      <vt:lpstr>Putting it all together</vt:lpstr>
      <vt:lpstr>Procedure</vt:lpstr>
      <vt:lpstr>Procedure</vt:lpstr>
      <vt:lpstr>Lab Summary - Workflow</vt:lpstr>
      <vt:lpstr>Gulf of Mexico Dead Zone Resources</vt:lpstr>
      <vt:lpstr>ThINQ!™ Resource Page</vt:lpstr>
      <vt:lpstr>Full Kit: 17001238EDU $145 Explorer Catalog pg. 12   Refill Kit: 12002353EDU  debeading solution, indicator, and beads $119</vt:lpstr>
      <vt:lpstr>PowerPoint Presentation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Taylor Page</cp:lastModifiedBy>
  <cp:revision>576</cp:revision>
  <dcterms:created xsi:type="dcterms:W3CDTF">2011-12-17T00:43:00Z</dcterms:created>
  <dcterms:modified xsi:type="dcterms:W3CDTF">2019-04-02T17:44:04Z</dcterms:modified>
</cp:coreProperties>
</file>